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9" r:id="rId15"/>
    <p:sldId id="600" r:id="rId16"/>
    <p:sldId id="601" r:id="rId17"/>
    <p:sldId id="602" r:id="rId18"/>
    <p:sldId id="603" r:id="rId19"/>
    <p:sldId id="604" r:id="rId20"/>
    <p:sldId id="586" r:id="rId21"/>
    <p:sldId id="528" r:id="rId22"/>
    <p:sldId id="4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Характеристики на символ" id="{08231F49-C9A7-4A62-A805-954CD0506987}">
          <p14:sldIdLst>
            <p14:sldId id="587"/>
            <p14:sldId id="588"/>
          </p14:sldIdLst>
        </p14:section>
        <p14:section name="Форматиране на символи" id="{53BD2237-984A-43D0-AFFA-AFD20F188159}">
          <p14:sldIdLst>
            <p14:sldId id="589"/>
            <p14:sldId id="590"/>
            <p14:sldId id="591"/>
            <p14:sldId id="592"/>
            <p14:sldId id="593"/>
          </p14:sldIdLst>
        </p14:section>
        <p14:section name="Скрити символи" id="{7112B226-CA46-4D4E-9164-5733374C1007}">
          <p14:sldIdLst>
            <p14:sldId id="594"/>
            <p14:sldId id="595"/>
          </p14:sldIdLst>
        </p14:section>
        <p14:section name="Форматиране на абзац" id="{1BBA6D8A-5D02-46E9-BBDE-07CCDDE4EF39}">
          <p14:sldIdLst>
            <p14:sldId id="596"/>
            <p14:sldId id="597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47" autoAdjust="0"/>
  </p:normalViewPr>
  <p:slideViewPr>
    <p:cSldViewPr snapToGrid="0" showGuides="1">
      <p:cViewPr varScale="1">
        <p:scale>
          <a:sx n="109" d="100"/>
          <a:sy n="109" d="100"/>
        </p:scale>
        <p:origin x="40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871075"/>
            <a:ext cx="10965303" cy="705869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dirty="0">
                <a:solidFill>
                  <a:srgbClr val="234465"/>
                </a:solidFill>
              </a:rPr>
              <a:t>Word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09" y="429804"/>
            <a:ext cx="11183752" cy="1451750"/>
          </a:xfrm>
        </p:spPr>
        <p:txBody>
          <a:bodyPr>
            <a:noAutofit/>
          </a:bodyPr>
          <a:lstStyle/>
          <a:p>
            <a:r>
              <a:rPr lang="ru-RU" dirty="0"/>
              <a:t>Форматиране на текст на ниво символ и </a:t>
            </a:r>
            <a:r>
              <a:rPr lang="bg-BG" dirty="0"/>
              <a:t>абзац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293912"/>
            <a:ext cx="10961783" cy="768084"/>
          </a:xfrm>
        </p:spPr>
        <p:txBody>
          <a:bodyPr/>
          <a:lstStyle/>
          <a:p>
            <a:r>
              <a:rPr lang="bg-BG" dirty="0"/>
              <a:t>Скрити символи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15" y="996461"/>
            <a:ext cx="3135923" cy="31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061676"/>
          </a:xfrm>
        </p:spPr>
        <p:txBody>
          <a:bodyPr/>
          <a:lstStyle/>
          <a:p>
            <a:r>
              <a:rPr lang="bg-BG" b="1" dirty="0"/>
              <a:t>Най-често</a:t>
            </a:r>
            <a:r>
              <a:rPr lang="bg-BG" dirty="0"/>
              <a:t> използваните скрити символи:</a:t>
            </a:r>
          </a:p>
          <a:p>
            <a:pPr lvl="1"/>
            <a:r>
              <a:rPr lang="bg-BG" dirty="0"/>
              <a:t>Интервал </a:t>
            </a:r>
            <a:r>
              <a:rPr lang="en-US" dirty="0"/>
              <a:t>[</a:t>
            </a:r>
            <a:r>
              <a:rPr lang="en-US" b="1" dirty="0"/>
              <a:t>Space</a:t>
            </a:r>
            <a:r>
              <a:rPr lang="en-US" dirty="0"/>
              <a:t>] – </a:t>
            </a:r>
            <a:r>
              <a:rPr lang="en-US" b="1" dirty="0"/>
              <a:t>·</a:t>
            </a:r>
          </a:p>
          <a:p>
            <a:pPr lvl="1"/>
            <a:r>
              <a:rPr lang="bg-BG" dirty="0"/>
              <a:t>Край на абзац </a:t>
            </a:r>
            <a:r>
              <a:rPr lang="en-US" dirty="0"/>
              <a:t>[</a:t>
            </a:r>
            <a:r>
              <a:rPr lang="en-US" b="1" dirty="0"/>
              <a:t>Enter</a:t>
            </a:r>
            <a:r>
              <a:rPr lang="en-US" dirty="0"/>
              <a:t>] – </a:t>
            </a:r>
            <a:r>
              <a:rPr lang="en-US" b="1" dirty="0"/>
              <a:t>¶</a:t>
            </a:r>
          </a:p>
          <a:p>
            <a:r>
              <a:rPr lang="bg-BG" dirty="0"/>
              <a:t>Може да </a:t>
            </a:r>
            <a:r>
              <a:rPr lang="bg-BG" b="1" dirty="0"/>
              <a:t>скриете</a:t>
            </a:r>
            <a:r>
              <a:rPr lang="bg-BG" dirty="0"/>
              <a:t> или </a:t>
            </a:r>
            <a:r>
              <a:rPr lang="bg-BG" b="1" dirty="0"/>
              <a:t>покажете</a:t>
            </a:r>
            <a:r>
              <a:rPr lang="bg-BG" dirty="0"/>
              <a:t> тези символи с бутона </a:t>
            </a:r>
            <a:r>
              <a:rPr lang="en-US" dirty="0"/>
              <a:t>[</a:t>
            </a:r>
            <a:r>
              <a:rPr lang="en-US" b="1" dirty="0"/>
              <a:t>¶</a:t>
            </a:r>
            <a:r>
              <a:rPr lang="en-US" dirty="0"/>
              <a:t>] </a:t>
            </a:r>
            <a:r>
              <a:rPr lang="bg-BG" dirty="0"/>
              <a:t>от раздела </a:t>
            </a:r>
            <a:r>
              <a:rPr lang="en-US" b="1" dirty="0"/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Скрити символи в компютърния текст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5" y="4679503"/>
            <a:ext cx="4390805" cy="17563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10770348" y="4837030"/>
            <a:ext cx="44254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7" y="4596039"/>
            <a:ext cx="5080643" cy="1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6856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абзац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59" y="1537187"/>
            <a:ext cx="2223282" cy="22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10650510" cy="882654"/>
          </a:xfrm>
        </p:spPr>
        <p:txBody>
          <a:bodyPr>
            <a:normAutofit/>
          </a:bodyPr>
          <a:lstStyle/>
          <a:p>
            <a:r>
              <a:rPr lang="bg-BG" sz="3200" dirty="0"/>
              <a:t>Подравняване и междуредово разстояние на абзац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9" y="2793607"/>
            <a:ext cx="4726383" cy="1890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Rectangle 15"/>
          <p:cNvSpPr/>
          <p:nvPr/>
        </p:nvSpPr>
        <p:spPr bwMode="auto">
          <a:xfrm>
            <a:off x="3806839" y="3650069"/>
            <a:ext cx="182023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1173068" y="1622285"/>
            <a:ext cx="2633771" cy="958362"/>
          </a:xfrm>
          <a:prstGeom prst="wedgeRoundRectCallout">
            <a:avLst>
              <a:gd name="adj1" fmla="val 46156"/>
              <a:gd name="adj2" fmla="val 148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 на абзац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6755421" y="1409324"/>
            <a:ext cx="2633771" cy="958362"/>
          </a:xfrm>
          <a:prstGeom prst="wedgeRoundRectCallout">
            <a:avLst>
              <a:gd name="adj1" fmla="val -58222"/>
              <a:gd name="adj2" fmla="val 1753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812476" y="3650069"/>
            <a:ext cx="72607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абзац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0" y="2784463"/>
            <a:ext cx="4726383" cy="1890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3806839" y="3650069"/>
            <a:ext cx="455547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98031" y="3650065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32298" y="3650066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90202" y="3650067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1160" y="1573823"/>
            <a:ext cx="2633771" cy="958362"/>
          </a:xfrm>
          <a:prstGeom prst="wedgeRoundRectCallout">
            <a:avLst>
              <a:gd name="adj1" fmla="val 73641"/>
              <a:gd name="adj2" fmla="val 1615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Ляво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27604" y="1409324"/>
            <a:ext cx="2633771" cy="958362"/>
          </a:xfrm>
          <a:prstGeom prst="wedgeRoundRectCallout">
            <a:avLst>
              <a:gd name="adj1" fmla="val -5810"/>
              <a:gd name="adj2" fmla="val 179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Централно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087398" y="1409324"/>
            <a:ext cx="2633771" cy="958362"/>
          </a:xfrm>
          <a:prstGeom prst="wedgeRoundRectCallout">
            <a:avLst>
              <a:gd name="adj1" fmla="val -88600"/>
              <a:gd name="adj2" fmla="val 179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Дясно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329062" y="4985238"/>
            <a:ext cx="2633771" cy="958362"/>
          </a:xfrm>
          <a:prstGeom prst="wedgeRoundRectCallout">
            <a:avLst>
              <a:gd name="adj1" fmla="val -74413"/>
              <a:gd name="adj2" fmla="val -1400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Двустранно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абзац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6" y="1239716"/>
            <a:ext cx="10378728" cy="55070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700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500" dirty="0"/>
              <a:t>Задаване на междуредово разстояние – видео 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2" y="1239716"/>
            <a:ext cx="10383092" cy="5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0"/>
          <a:stretch/>
        </p:blipFill>
        <p:spPr>
          <a:xfrm>
            <a:off x="514069" y="1269930"/>
            <a:ext cx="11163862" cy="53520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095045" y="2002976"/>
            <a:ext cx="197799" cy="21708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42090" y="2627435"/>
            <a:ext cx="6962775" cy="1628775"/>
          </a:xfrm>
          <a:prstGeom prst="wedgeRoundRectCallout">
            <a:avLst>
              <a:gd name="adj1" fmla="val -51918"/>
              <a:gd name="adj2" fmla="val -771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прозорец с повече възможности за форматиране на абзац, натискаме бутона в долния десен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1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514069" y="1269930"/>
            <a:ext cx="11163862" cy="53520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95725" y="1819275"/>
            <a:ext cx="2724150" cy="733425"/>
          </a:xfrm>
          <a:prstGeom prst="wedgeRoundRectCallout">
            <a:avLst>
              <a:gd name="adj1" fmla="val 20775"/>
              <a:gd name="adj2" fmla="val 132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439024" y="2371725"/>
            <a:ext cx="2466975" cy="1028700"/>
          </a:xfrm>
          <a:prstGeom prst="wedgeRoundRectCallout">
            <a:avLst>
              <a:gd name="adj1" fmla="val -56577"/>
              <a:gd name="adj2" fmla="val 10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Отстъп на първи ред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31829" y="3525097"/>
            <a:ext cx="2466975" cy="1028700"/>
          </a:xfrm>
          <a:prstGeom prst="wedgeRoundRectCallout">
            <a:avLst>
              <a:gd name="adj1" fmla="val 61184"/>
              <a:gd name="adj2" fmla="val 394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Разстояние преди и след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29524" y="4801141"/>
            <a:ext cx="2619376" cy="1028700"/>
          </a:xfrm>
          <a:prstGeom prst="wedgeRoundRectCallout">
            <a:avLst>
              <a:gd name="adj1" fmla="val -62816"/>
              <a:gd name="adj2" fmla="val -541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69595" y="4335148"/>
            <a:ext cx="1039852" cy="32892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9447" y="4336956"/>
            <a:ext cx="1234303" cy="32712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593605" y="5094393"/>
            <a:ext cx="2695574" cy="1457225"/>
          </a:xfrm>
          <a:prstGeom prst="wedgeRoundRectCallout">
            <a:avLst>
              <a:gd name="adj1" fmla="val 70738"/>
              <a:gd name="adj2" fmla="val -31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 на избраното форматиране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0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Отстъп</a:t>
            </a:r>
            <a:r>
              <a:rPr lang="bg-BG" sz="3600" dirty="0"/>
              <a:t> – разстоянието от </a:t>
            </a:r>
            <a:r>
              <a:rPr lang="bg-BG" sz="3600" b="1" dirty="0"/>
              <a:t>левия край на абзаца </a:t>
            </a:r>
            <a:r>
              <a:rPr lang="bg-BG" sz="3600" dirty="0"/>
              <a:t>до </a:t>
            </a:r>
            <a:r>
              <a:rPr lang="bg-BG" sz="3600" b="1" dirty="0"/>
              <a:t>левия край на текстовото поле</a:t>
            </a:r>
            <a:r>
              <a:rPr lang="bg-BG" sz="3600" dirty="0"/>
              <a:t> (същото е и от дясната страна)</a:t>
            </a:r>
            <a:endParaRPr lang="bg-BG" sz="3600" b="1" dirty="0"/>
          </a:p>
          <a:p>
            <a:r>
              <a:rPr lang="bg-BG" sz="3600" dirty="0"/>
              <a:t>Мерни единици:</a:t>
            </a:r>
          </a:p>
          <a:p>
            <a:pPr lvl="1"/>
            <a:r>
              <a:rPr lang="bg-BG" sz="3200" b="1" dirty="0"/>
              <a:t>Сантиметри</a:t>
            </a:r>
            <a:r>
              <a:rPr lang="bg-BG" sz="3200" dirty="0"/>
              <a:t> или </a:t>
            </a:r>
            <a:r>
              <a:rPr lang="bg-BG" sz="3200" b="1" dirty="0"/>
              <a:t>инчове</a:t>
            </a:r>
          </a:p>
          <a:p>
            <a:pPr lvl="1"/>
            <a:r>
              <a:rPr lang="bg-BG" sz="3200" b="1" dirty="0"/>
              <a:t>1</a:t>
            </a:r>
            <a:r>
              <a:rPr lang="en-US" sz="3200" b="1" dirty="0"/>
              <a:t> </a:t>
            </a:r>
            <a:r>
              <a:rPr lang="bg-BG" sz="3200" dirty="0"/>
              <a:t>инч</a:t>
            </a:r>
            <a:r>
              <a:rPr lang="bg-BG" sz="3200" b="1" dirty="0"/>
              <a:t> </a:t>
            </a:r>
            <a:r>
              <a:rPr lang="bg-BG" sz="3200" dirty="0"/>
              <a:t>= </a:t>
            </a:r>
            <a:r>
              <a:rPr lang="bg-BG" sz="3200" b="1" dirty="0"/>
              <a:t>2,54 </a:t>
            </a:r>
            <a:r>
              <a:rPr lang="bg-BG" sz="3200" dirty="0"/>
              <a:t>см.</a:t>
            </a:r>
          </a:p>
          <a:p>
            <a:r>
              <a:rPr lang="bg-BG" sz="3600" dirty="0"/>
              <a:t>Разстоянията преди и след параграф и междуредовото разстояние се задава в </a:t>
            </a:r>
            <a:r>
              <a:rPr lang="bg-BG" sz="3600" b="1" dirty="0"/>
              <a:t>пунктове</a:t>
            </a:r>
            <a:r>
              <a:rPr lang="bg-BG" sz="3600" dirty="0"/>
              <a:t> (</a:t>
            </a:r>
            <a:r>
              <a:rPr lang="en-US" sz="3600" b="1" dirty="0"/>
              <a:t>pt</a:t>
            </a:r>
            <a:r>
              <a:rPr lang="bg-BG" sz="36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Отстъп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Характеристики</a:t>
            </a:r>
            <a:r>
              <a:rPr lang="bg-BG" dirty="0"/>
              <a:t> на символ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Скрити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абзац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Характеристики на символ</a:t>
            </a:r>
            <a:r>
              <a:rPr lang="bg-BG" sz="3100" b="1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Цвят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големина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bg-BG" sz="2900" b="1" dirty="0">
                <a:solidFill>
                  <a:schemeClr val="bg2"/>
                </a:solidFill>
              </a:rPr>
              <a:t> шрифт</a:t>
            </a:r>
          </a:p>
          <a:p>
            <a:pPr>
              <a:buClr>
                <a:schemeClr val="bg2"/>
              </a:buClr>
            </a:pPr>
            <a:r>
              <a:rPr lang="bg-BG" sz="3100" dirty="0">
                <a:solidFill>
                  <a:schemeClr val="bg2"/>
                </a:solidFill>
              </a:rPr>
              <a:t>Компютърните текстове съдържат </a:t>
            </a:r>
            <a:r>
              <a:rPr lang="bg-BG" sz="3100" b="1" dirty="0">
                <a:solidFill>
                  <a:schemeClr val="bg2"/>
                </a:solidFill>
              </a:rPr>
              <a:t>скрити символи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Отстъп</a:t>
            </a:r>
            <a:r>
              <a:rPr lang="bg-BG" sz="3200" dirty="0"/>
              <a:t> </a:t>
            </a:r>
            <a:r>
              <a:rPr lang="bg-BG" sz="3200" dirty="0">
                <a:solidFill>
                  <a:schemeClr val="bg2"/>
                </a:solidFill>
              </a:rPr>
              <a:t>– разстоянието от </a:t>
            </a:r>
            <a:r>
              <a:rPr lang="bg-BG" sz="3200" b="1" dirty="0">
                <a:solidFill>
                  <a:schemeClr val="bg2"/>
                </a:solidFill>
              </a:rPr>
              <a:t>края на абзаца </a:t>
            </a:r>
            <a:r>
              <a:rPr lang="bg-BG" sz="3200" dirty="0">
                <a:solidFill>
                  <a:schemeClr val="bg2"/>
                </a:solidFill>
              </a:rPr>
              <a:t>до </a:t>
            </a:r>
            <a:r>
              <a:rPr lang="bg-BG" sz="3200" b="1" dirty="0">
                <a:solidFill>
                  <a:schemeClr val="bg2"/>
                </a:solidFill>
              </a:rPr>
              <a:t>края на текстовото поле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Мерни единици:</a:t>
            </a:r>
          </a:p>
          <a:p>
            <a:pPr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Инчове </a:t>
            </a:r>
            <a:r>
              <a:rPr lang="bg-BG" sz="3000" dirty="0">
                <a:solidFill>
                  <a:schemeClr val="bg2"/>
                </a:solidFill>
              </a:rPr>
              <a:t>и </a:t>
            </a:r>
            <a:r>
              <a:rPr lang="bg-BG" sz="3000" b="1" dirty="0">
                <a:solidFill>
                  <a:schemeClr val="bg2"/>
                </a:solidFill>
              </a:rPr>
              <a:t>сантиметри </a:t>
            </a:r>
            <a:r>
              <a:rPr lang="bg-BG" sz="3000" dirty="0">
                <a:solidFill>
                  <a:schemeClr val="bg2"/>
                </a:solidFill>
              </a:rPr>
              <a:t>(</a:t>
            </a:r>
            <a:r>
              <a:rPr lang="bg-BG" sz="2800" dirty="0">
                <a:solidFill>
                  <a:schemeClr val="bg2"/>
                </a:solidFill>
              </a:rPr>
              <a:t>1 инч = 2,54 см.</a:t>
            </a:r>
            <a:r>
              <a:rPr lang="bg-BG" sz="3000" dirty="0">
                <a:solidFill>
                  <a:schemeClr val="bg2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endParaRPr lang="bg-BG" sz="31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символ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Различни видове шрифтове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8" y="1602728"/>
            <a:ext cx="2543542" cy="22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274767" cy="5547575"/>
          </a:xfrm>
        </p:spPr>
        <p:txBody>
          <a:bodyPr>
            <a:normAutofit/>
          </a:bodyPr>
          <a:lstStyle/>
          <a:p>
            <a:r>
              <a:rPr lang="bg-BG" b="1" dirty="0"/>
              <a:t>Компютърният текст </a:t>
            </a:r>
            <a:r>
              <a:rPr lang="bg-BG" dirty="0"/>
              <a:t>може да се оформя с различни </a:t>
            </a:r>
            <a:r>
              <a:rPr lang="bg-BG" b="1" dirty="0"/>
              <a:t>характеристики на символите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  <a:r>
              <a:rPr lang="bg-BG" dirty="0"/>
              <a:t>, </a:t>
            </a:r>
            <a:r>
              <a:rPr lang="bg-BG" b="1" dirty="0"/>
              <a:t>големина</a:t>
            </a:r>
            <a:r>
              <a:rPr lang="bg-BG" dirty="0"/>
              <a:t> и </a:t>
            </a:r>
            <a:r>
              <a:rPr lang="bg-BG" b="1" dirty="0"/>
              <a:t>очертание</a:t>
            </a:r>
          </a:p>
          <a:p>
            <a:r>
              <a:rPr lang="bg-BG" b="1" dirty="0"/>
              <a:t>Очертаването</a:t>
            </a:r>
            <a:r>
              <a:rPr lang="bg-BG" dirty="0"/>
              <a:t> на символите се нарича </a:t>
            </a:r>
            <a:r>
              <a:rPr lang="bg-BG" b="1" dirty="0"/>
              <a:t>шрифт</a:t>
            </a:r>
            <a:r>
              <a:rPr lang="bg-BG" dirty="0"/>
              <a:t> (</a:t>
            </a:r>
            <a:r>
              <a:rPr lang="en-US" b="1" dirty="0"/>
              <a:t>Font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Всеки шрифт има </a:t>
            </a:r>
            <a:r>
              <a:rPr lang="bg-BG" b="1" dirty="0"/>
              <a:t>име</a:t>
            </a:r>
            <a:r>
              <a:rPr lang="bg-BG" dirty="0"/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en-US" dirty="0"/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  <a:r>
              <a:rPr lang="en-US" dirty="0"/>
              <a:t>, </a:t>
            </a:r>
            <a:r>
              <a:rPr lang="en-US" dirty="0">
                <a:latin typeface="Comic Sans MS" panose="030F0702030302020204" pitchFamily="66" charset="0"/>
              </a:rPr>
              <a:t>Comic Sans</a:t>
            </a:r>
            <a:r>
              <a:rPr lang="bg-BG" dirty="0">
                <a:latin typeface="Comic Sans MS" panose="030F0702030302020204" pitchFamily="66" charset="0"/>
              </a:rPr>
              <a:t>, </a:t>
            </a:r>
            <a:r>
              <a:rPr lang="en-US" dirty="0"/>
              <a:t>Calibri</a:t>
            </a:r>
            <a:r>
              <a:rPr lang="bg-BG" dirty="0"/>
              <a:t>...)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на символ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1847" y="5178667"/>
            <a:ext cx="3949210" cy="1424355"/>
          </a:xfrm>
          <a:prstGeom prst="wedgeRoundRectCallout">
            <a:avLst>
              <a:gd name="adj1" fmla="val -72039"/>
              <a:gd name="adj2" fmla="val -683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от изброените шрифтове е използван в презентацията?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30923" y="3859823"/>
            <a:ext cx="8465529" cy="10199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337874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символи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6" y="1556381"/>
            <a:ext cx="1993949" cy="1993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7" y="1111836"/>
            <a:ext cx="1628481" cy="16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Задаване на шрифт и размер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3" y="2990788"/>
            <a:ext cx="4782511" cy="1660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2549769" y="1538654"/>
            <a:ext cx="1529861" cy="729761"/>
          </a:xfrm>
          <a:prstGeom prst="wedgeRoundRectCallout">
            <a:avLst>
              <a:gd name="adj1" fmla="val 38565"/>
              <a:gd name="adj2" fmla="val 15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Шрифт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763108" y="3156438"/>
            <a:ext cx="1714500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79832" y="1626578"/>
            <a:ext cx="1652954" cy="729761"/>
          </a:xfrm>
          <a:prstGeom prst="wedgeRoundRectCallout">
            <a:avLst>
              <a:gd name="adj1" fmla="val -32535"/>
              <a:gd name="adj2" fmla="val 1335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77608" y="3156437"/>
            <a:ext cx="1608992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1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шрифт и размер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46" y="1232597"/>
            <a:ext cx="10182508" cy="54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цвят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45" y="2990788"/>
            <a:ext cx="4782511" cy="1660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3867881" y="3718412"/>
            <a:ext cx="2609117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511544" y="2462579"/>
            <a:ext cx="1529861" cy="729761"/>
          </a:xfrm>
          <a:prstGeom prst="wedgeRoundRectCallout">
            <a:avLst>
              <a:gd name="adj1" fmla="val 98335"/>
              <a:gd name="adj2" fmla="val 1326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476998" y="3718412"/>
            <a:ext cx="1885951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9445869" y="2462579"/>
            <a:ext cx="1529861" cy="729761"/>
          </a:xfrm>
          <a:prstGeom prst="wedgeRoundRectCallout">
            <a:avLst>
              <a:gd name="adj1" fmla="val -113974"/>
              <a:gd name="adj2" fmla="val 136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Цвят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6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цвят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8" y="1247993"/>
            <a:ext cx="10418885" cy="55283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20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8745</TotalTime>
  <Words>490</Words>
  <Application>Microsoft Office PowerPoint</Application>
  <PresentationFormat>Widescreen</PresentationFormat>
  <Paragraphs>102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맑은 고딕</vt:lpstr>
      <vt:lpstr>Arial</vt:lpstr>
      <vt:lpstr>Calibri</vt:lpstr>
      <vt:lpstr>Comic Sans MS</vt:lpstr>
      <vt:lpstr>Consolas</vt:lpstr>
      <vt:lpstr>Courier New</vt:lpstr>
      <vt:lpstr>Times New Roman</vt:lpstr>
      <vt:lpstr>Wingdings</vt:lpstr>
      <vt:lpstr>Wingdings 2</vt:lpstr>
      <vt:lpstr>1_SoftUni3_1</vt:lpstr>
      <vt:lpstr>Форматиране на текст на ниво символ и абзац</vt:lpstr>
      <vt:lpstr>Съдържание</vt:lpstr>
      <vt:lpstr>PowerPoint Presentation</vt:lpstr>
      <vt:lpstr>Характеристики на символ</vt:lpstr>
      <vt:lpstr>PowerPoint Presentation</vt:lpstr>
      <vt:lpstr>Задаване на шрифт и размер</vt:lpstr>
      <vt:lpstr>Задаване на шрифт и размер – видео</vt:lpstr>
      <vt:lpstr>Задаване на стил и цвят</vt:lpstr>
      <vt:lpstr>Задаване на стил и цвят – видео</vt:lpstr>
      <vt:lpstr>PowerPoint Presentation</vt:lpstr>
      <vt:lpstr>Скрити символи в компютърния текст</vt:lpstr>
      <vt:lpstr>PowerPoint Presentation</vt:lpstr>
      <vt:lpstr>Подравняване и междуредово разстояние на абзац</vt:lpstr>
      <vt:lpstr>Подравняване на абзац</vt:lpstr>
      <vt:lpstr>Подравняване на абзац – видео</vt:lpstr>
      <vt:lpstr>Задаване на междуредово разстояние – видео </vt:lpstr>
      <vt:lpstr>Форматиране на абзац от диалоговия прозорец</vt:lpstr>
      <vt:lpstr>Форматиране на абзац от диалоговия прозорец</vt:lpstr>
      <vt:lpstr>Отстъп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1219</cp:revision>
  <dcterms:created xsi:type="dcterms:W3CDTF">2018-05-23T13:08:44Z</dcterms:created>
  <dcterms:modified xsi:type="dcterms:W3CDTF">2024-01-07T14:24:33Z</dcterms:modified>
  <cp:category>computer programming, programming</cp:category>
</cp:coreProperties>
</file>